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YCPdsH7qAND/qIBEfG0YDLBGF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Structural elements: This is a walk through of how to get data from the OOI data base that are used for the introduction to the data analysis</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oceanobservatories.org/" TargetMode="External"/><Relationship Id="rId4" Type="http://schemas.openxmlformats.org/officeDocument/2006/relationships/image" Target="../media/image13.png"/><Relationship Id="rId5" Type="http://schemas.openxmlformats.org/officeDocument/2006/relationships/hyperlink" Target="https://oceanobservatorie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dataexplorer.oceanobservatories.org/#metadata/103775/station/124/sensor/profile_sear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dataexplorer.oceanobservatories.org/#metadata/103775/station/124/sensor/profile_sea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dataexplorer.oceanobservatories.org/#metadata/103775/station/124/sensor/profile_search"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hyperlink" Target="https://dataexplorer.oceanobservatories.org/#metadata/103775/station/124/sensor/profile_sear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ataexplorer.oceanobservatories.org/" TargetMode="Externa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s://dataexplorer.oceanobservatories.org/#metadata/103775/station/124/sensor/profile_searc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dataexplorer.oceanobservatories.org/" TargetMode="External"/><Relationship Id="rId4" Type="http://schemas.openxmlformats.org/officeDocument/2006/relationships/image" Target="../media/image1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dataexplorer.oceanobservatorie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dataexplorer.oceanobservatories.org/#ooi/array/CE/platform_type/profiling-assets/data?instrument_type_id=NUTNR&amp;parameter_id=124"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dataexplorer.oceanobservatories.org/#ooi/array/CE/platform_type/profiling-assets/downloads?instrument_type_id=NUTNR&amp;parameter_id=124"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dataexplorer.oceanobservatories.org/#metadata/103775/station/124/sensor/downloads"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erddap-goldcopy.dataexplorer.oceanobservatories.org/erddap/tabledap/CE04OSPS-SF01B-4A-NUTNRA102-nutnr_a_sample-streamed-deployment0007.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u="sng">
                <a:solidFill>
                  <a:schemeClr val="hlink"/>
                </a:solidFill>
                <a:latin typeface="Calibri"/>
                <a:ea typeface="Calibri"/>
                <a:cs typeface="Calibri"/>
                <a:sym typeface="Calibri"/>
                <a:hlinkClick r:id="rId3"/>
              </a:rPr>
              <a:t>oceanobservatories.org</a:t>
            </a:r>
            <a:endParaRPr/>
          </a:p>
        </p:txBody>
      </p:sp>
      <p:pic>
        <p:nvPicPr>
          <p:cNvPr descr="Graphical user interface&#10;&#10;Description automatically generated" id="90" name="Google Shape;90;p1"/>
          <p:cNvPicPr preferRelativeResize="0"/>
          <p:nvPr>
            <p:ph idx="1" type="body"/>
          </p:nvPr>
        </p:nvPicPr>
        <p:blipFill rotWithShape="1">
          <a:blip r:embed="rId4">
            <a:alphaModFix/>
          </a:blip>
          <a:srcRect b="0" l="0" r="0" t="0"/>
          <a:stretch/>
        </p:blipFill>
        <p:spPr>
          <a:xfrm>
            <a:off x="2318191" y="1825625"/>
            <a:ext cx="7555618" cy="4351338"/>
          </a:xfrm>
          <a:prstGeom prst="rect">
            <a:avLst/>
          </a:prstGeom>
          <a:noFill/>
          <a:ln>
            <a:noFill/>
          </a:ln>
        </p:spPr>
      </p:pic>
      <p:sp>
        <p:nvSpPr>
          <p:cNvPr id="91" name="Google Shape;91;p1"/>
          <p:cNvSpPr txBox="1"/>
          <p:nvPr/>
        </p:nvSpPr>
        <p:spPr>
          <a:xfrm>
            <a:off x="2860428" y="6311900"/>
            <a:ext cx="60976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https://oceanobservatories.org/</a:t>
            </a:r>
            <a:endParaRPr b="0" i="0" sz="800" u="none" cap="none" strike="noStrike">
              <a:solidFill>
                <a:schemeClr val="dk1"/>
              </a:solidFill>
              <a:latin typeface="Calibri"/>
              <a:ea typeface="Calibri"/>
              <a:cs typeface="Calibri"/>
              <a:sym typeface="Calibri"/>
            </a:endParaRPr>
          </a:p>
        </p:txBody>
      </p:sp>
      <p:sp>
        <p:nvSpPr>
          <p:cNvPr id="92" name="Google Shape;92;p1"/>
          <p:cNvSpPr/>
          <p:nvPr/>
        </p:nvSpPr>
        <p:spPr>
          <a:xfrm>
            <a:off x="9555087" y="2623506"/>
            <a:ext cx="2293714"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highlight>
                  <a:srgbClr val="FFFF00"/>
                </a:highlight>
                <a:latin typeface="Calibri"/>
                <a:ea typeface="Calibri"/>
                <a:cs typeface="Calibri"/>
                <a:sym typeface="Calibri"/>
              </a:rPr>
              <a:t>Click on “Data Explorer”</a:t>
            </a:r>
            <a:endParaRPr b="0" i="0" sz="1600" u="none" cap="none" strike="noStrike">
              <a:solidFill>
                <a:schemeClr val="dk1"/>
              </a:solidFill>
              <a:highlight>
                <a:srgbClr val="FFFF00"/>
              </a:highlight>
              <a:latin typeface="Calibri"/>
              <a:ea typeface="Calibri"/>
              <a:cs typeface="Calibri"/>
              <a:sym typeface="Calibri"/>
            </a:endParaRPr>
          </a:p>
        </p:txBody>
      </p:sp>
      <p:sp>
        <p:nvSpPr>
          <p:cNvPr id="93" name="Google Shape;93;p1"/>
          <p:cNvSpPr/>
          <p:nvPr/>
        </p:nvSpPr>
        <p:spPr>
          <a:xfrm>
            <a:off x="8222924" y="1924333"/>
            <a:ext cx="1221327" cy="50496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Graphical user interface, table&#10;&#10;Description automatically generated" id="182" name="Google Shape;182;p10"/>
          <p:cNvPicPr preferRelativeResize="0"/>
          <p:nvPr>
            <p:ph idx="1" type="body"/>
          </p:nvPr>
        </p:nvPicPr>
        <p:blipFill rotWithShape="1">
          <a:blip r:embed="rId3">
            <a:alphaModFix/>
          </a:blip>
          <a:srcRect b="0" l="0" r="0" t="0"/>
          <a:stretch/>
        </p:blipFill>
        <p:spPr>
          <a:xfrm>
            <a:off x="3503167" y="1825625"/>
            <a:ext cx="5185665" cy="4351338"/>
          </a:xfrm>
          <a:prstGeom prst="rect">
            <a:avLst/>
          </a:prstGeom>
          <a:noFill/>
          <a:ln>
            <a:noFill/>
          </a:ln>
        </p:spPr>
      </p:pic>
      <p:sp>
        <p:nvSpPr>
          <p:cNvPr id="183" name="Google Shape;18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http://erddap-goldcopy.dataexplorer.oceanobservatories.org/erddap/tabledap/CE04OSPS-SF01B-4A-NUTNRA102-nutnr_a_sample-streamed-deployment0007.html</a:t>
            </a:r>
            <a:endParaRPr sz="2000"/>
          </a:p>
        </p:txBody>
      </p:sp>
      <p:sp>
        <p:nvSpPr>
          <p:cNvPr id="184" name="Google Shape;184;p10"/>
          <p:cNvSpPr/>
          <p:nvPr/>
        </p:nvSpPr>
        <p:spPr>
          <a:xfrm>
            <a:off x="478575" y="2844225"/>
            <a:ext cx="2627825" cy="5847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Click on the ‘</a:t>
            </a:r>
            <a:r>
              <a:rPr b="0" i="0" lang="en-US" sz="1600" u="none" cap="none" strike="noStrike">
                <a:solidFill>
                  <a:schemeClr val="dk1"/>
                </a:solidFill>
                <a:highlight>
                  <a:srgbClr val="FFFF00"/>
                </a:highlight>
                <a:latin typeface="Calibri"/>
                <a:ea typeface="Calibri"/>
                <a:cs typeface="Calibri"/>
                <a:sym typeface="Calibri"/>
              </a:rPr>
              <a:t>Uncheck All</a:t>
            </a:r>
            <a:r>
              <a:rPr b="0" i="0" lang="en-US" sz="1600" u="none" cap="none" strike="noStrike">
                <a:solidFill>
                  <a:schemeClr val="dk1"/>
                </a:solidFill>
                <a:latin typeface="Calibri"/>
                <a:ea typeface="Calibri"/>
                <a:cs typeface="Calibri"/>
                <a:sym typeface="Calibri"/>
              </a:rPr>
              <a:t>’ button to clear the menu</a:t>
            </a:r>
            <a:endParaRPr b="0" i="0" sz="1600" u="none" cap="none" strike="noStrike">
              <a:solidFill>
                <a:schemeClr val="dk1"/>
              </a:solidFill>
              <a:latin typeface="Calibri"/>
              <a:ea typeface="Calibri"/>
              <a:cs typeface="Calibri"/>
              <a:sym typeface="Calibri"/>
            </a:endParaRPr>
          </a:p>
        </p:txBody>
      </p:sp>
      <p:sp>
        <p:nvSpPr>
          <p:cNvPr id="185" name="Google Shape;185;p10"/>
          <p:cNvSpPr/>
          <p:nvPr/>
        </p:nvSpPr>
        <p:spPr>
          <a:xfrm>
            <a:off x="4013541" y="2988966"/>
            <a:ext cx="593199" cy="18671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Graphical user interface, table&#10;&#10;Description automatically generated" id="191" name="Google Shape;191;p11"/>
          <p:cNvPicPr preferRelativeResize="0"/>
          <p:nvPr>
            <p:ph idx="1" type="body"/>
          </p:nvPr>
        </p:nvPicPr>
        <p:blipFill rotWithShape="1">
          <a:blip r:embed="rId3">
            <a:alphaModFix/>
          </a:blip>
          <a:srcRect b="0" l="0" r="0" t="0"/>
          <a:stretch/>
        </p:blipFill>
        <p:spPr>
          <a:xfrm>
            <a:off x="6132067" y="1825625"/>
            <a:ext cx="5185665" cy="4351338"/>
          </a:xfrm>
          <a:prstGeom prst="rect">
            <a:avLst/>
          </a:prstGeom>
          <a:noFill/>
          <a:ln>
            <a:noFill/>
          </a:ln>
        </p:spPr>
      </p:pic>
      <p:sp>
        <p:nvSpPr>
          <p:cNvPr id="192" name="Google Shape;19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http://erddap-goldcopy.dataexplorer.oceanobservatories.org/erddap/tabledap/CE04OSPS-SF01B-4A-NUTNRA102-nutnr_a_sample-streamed-deployment0007.html</a:t>
            </a:r>
            <a:endParaRPr sz="2000"/>
          </a:p>
        </p:txBody>
      </p:sp>
      <p:sp>
        <p:nvSpPr>
          <p:cNvPr id="193" name="Google Shape;193;p11"/>
          <p:cNvSpPr/>
          <p:nvPr/>
        </p:nvSpPr>
        <p:spPr>
          <a:xfrm>
            <a:off x="6604341" y="2988966"/>
            <a:ext cx="593199" cy="18671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11"/>
          <p:cNvSpPr/>
          <p:nvPr/>
        </p:nvSpPr>
        <p:spPr>
          <a:xfrm>
            <a:off x="587761" y="2806344"/>
            <a:ext cx="4671754"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Select the variables that you want to download by clicking in the check boxes to the left of the variable.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95" name="Google Shape;195;p11"/>
          <p:cNvSpPr/>
          <p:nvPr/>
        </p:nvSpPr>
        <p:spPr>
          <a:xfrm>
            <a:off x="6096000" y="3121736"/>
            <a:ext cx="131379" cy="312140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http://erddap-goldcopy.dataexplorer.oceanobservatories.org/erddap/tabledap/CE04OSPS-SF01B-4A-NUTNRA102-nutnr_a_sample-streamed-deployment0007.html</a:t>
            </a:r>
            <a:endParaRPr sz="2000"/>
          </a:p>
        </p:txBody>
      </p:sp>
      <p:sp>
        <p:nvSpPr>
          <p:cNvPr id="202" name="Google Shape;202;p12"/>
          <p:cNvSpPr/>
          <p:nvPr/>
        </p:nvSpPr>
        <p:spPr>
          <a:xfrm>
            <a:off x="587761" y="1606016"/>
            <a:ext cx="4671754" cy="313932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For this exercise we want:</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water mass data;</a:t>
            </a:r>
            <a:endParaRPr/>
          </a:p>
          <a:p>
            <a:pPr indent="-228600" lvl="1" marL="6858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salinity</a:t>
            </a:r>
            <a:endParaRPr/>
          </a:p>
          <a:p>
            <a:pPr indent="-228600" lvl="1" marL="6858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temperature </a:t>
            </a:r>
            <a:endParaRPr/>
          </a:p>
          <a:p>
            <a:pPr indent="-228600" lvl="0" marL="228600" marR="0" rtl="0" algn="l">
              <a:lnSpc>
                <a:spcPct val="100000"/>
              </a:lnSpc>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uncorrected nitrate concentration in moles </a:t>
            </a:r>
            <a:endParaRPr/>
          </a:p>
          <a:p>
            <a:pPr indent="-228600" lvl="0" marL="2286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salinity corrected nitrate</a:t>
            </a:r>
            <a:endParaRPr/>
          </a:p>
          <a:p>
            <a:pPr indent="-228600" lvl="0" marL="2286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Sample depth</a:t>
            </a:r>
            <a:endParaRPr/>
          </a:p>
          <a:p>
            <a:pPr indent="-228600" lvl="0" marL="2286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Profile time</a:t>
            </a:r>
            <a:endParaRPr/>
          </a:p>
          <a:p>
            <a:pPr indent="-228600" lvl="1" marL="685800" marR="0" rtl="0" algn="l">
              <a:spcBef>
                <a:spcPts val="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Set the start time to the beginning of the deployment by moving the left hand slider all the way to the left. Set the end time to the end of the deployment by moving the right hand slider all the way to the right. The times displayed in the optional constraint boxes should match the values in the minimum and maximum columns. </a:t>
            </a:r>
            <a:endParaRPr b="0" i="0" sz="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descr="Table&#10;&#10;Description automatically generated" id="203" name="Google Shape;203;p12"/>
          <p:cNvPicPr preferRelativeResize="0"/>
          <p:nvPr>
            <p:ph idx="1" type="body"/>
          </p:nvPr>
        </p:nvPicPr>
        <p:blipFill rotWithShape="1">
          <a:blip r:embed="rId3">
            <a:alphaModFix/>
          </a:blip>
          <a:srcRect b="0" l="0" r="0" t="0"/>
          <a:stretch/>
        </p:blipFill>
        <p:spPr>
          <a:xfrm>
            <a:off x="6940948" y="1825625"/>
            <a:ext cx="4218532" cy="4351338"/>
          </a:xfrm>
          <a:prstGeom prst="rect">
            <a:avLst/>
          </a:prstGeom>
          <a:noFill/>
          <a:ln>
            <a:noFill/>
          </a:ln>
        </p:spPr>
      </p:pic>
      <p:sp>
        <p:nvSpPr>
          <p:cNvPr id="204" name="Google Shape;204;p12"/>
          <p:cNvSpPr/>
          <p:nvPr/>
        </p:nvSpPr>
        <p:spPr>
          <a:xfrm>
            <a:off x="6754296" y="2066661"/>
            <a:ext cx="954799" cy="13555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12"/>
          <p:cNvSpPr/>
          <p:nvPr/>
        </p:nvSpPr>
        <p:spPr>
          <a:xfrm>
            <a:off x="6754296" y="3597485"/>
            <a:ext cx="1215997" cy="13555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12"/>
          <p:cNvSpPr/>
          <p:nvPr/>
        </p:nvSpPr>
        <p:spPr>
          <a:xfrm>
            <a:off x="6754296" y="4032914"/>
            <a:ext cx="4405184" cy="300250"/>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12"/>
          <p:cNvSpPr/>
          <p:nvPr/>
        </p:nvSpPr>
        <p:spPr>
          <a:xfrm>
            <a:off x="6811162" y="5437124"/>
            <a:ext cx="1215997" cy="13555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12"/>
          <p:cNvSpPr/>
          <p:nvPr/>
        </p:nvSpPr>
        <p:spPr>
          <a:xfrm>
            <a:off x="6811162" y="5592997"/>
            <a:ext cx="1215997" cy="135558"/>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09" name="Google Shape;209;p12"/>
          <p:cNvCxnSpPr/>
          <p:nvPr/>
        </p:nvCxnSpPr>
        <p:spPr>
          <a:xfrm>
            <a:off x="5511800" y="4212863"/>
            <a:ext cx="1429148" cy="0"/>
          </a:xfrm>
          <a:prstGeom prst="straightConnector1">
            <a:avLst/>
          </a:prstGeom>
          <a:noFill/>
          <a:ln cap="flat" cmpd="sng" w="38100">
            <a:solidFill>
              <a:srgbClr val="3366FF"/>
            </a:solidFill>
            <a:prstDash val="solid"/>
            <a:miter lim="800000"/>
            <a:headEnd len="sm" w="sm"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Graphical user interface, application, table&#10;&#10;Description automatically generated" id="215" name="Google Shape;215;p13"/>
          <p:cNvPicPr preferRelativeResize="0"/>
          <p:nvPr>
            <p:ph idx="1" type="body"/>
          </p:nvPr>
        </p:nvPicPr>
        <p:blipFill rotWithShape="1">
          <a:blip r:embed="rId3">
            <a:alphaModFix/>
          </a:blip>
          <a:srcRect b="0" l="0" r="0" t="0"/>
          <a:stretch/>
        </p:blipFill>
        <p:spPr>
          <a:xfrm>
            <a:off x="2747368" y="1690689"/>
            <a:ext cx="8445500" cy="2932112"/>
          </a:xfrm>
          <a:prstGeom prst="rect">
            <a:avLst/>
          </a:prstGeom>
          <a:noFill/>
          <a:ln>
            <a:noFill/>
          </a:ln>
        </p:spPr>
      </p:pic>
      <p:sp>
        <p:nvSpPr>
          <p:cNvPr id="216" name="Google Shape;21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http://erddap-goldcopy.dataexplorer.oceanobservatories.org/erddap/tabledap/CE04OSPS-SF01B-4A-NUTNRA102-nutnr_a_sample-streamed-deployment0007.html</a:t>
            </a:r>
            <a:endParaRPr sz="2000"/>
          </a:p>
        </p:txBody>
      </p:sp>
      <p:sp>
        <p:nvSpPr>
          <p:cNvPr id="217" name="Google Shape;217;p13"/>
          <p:cNvSpPr/>
          <p:nvPr/>
        </p:nvSpPr>
        <p:spPr>
          <a:xfrm>
            <a:off x="2462476" y="4226371"/>
            <a:ext cx="1215997" cy="39643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8" name="Google Shape;218;p13"/>
          <p:cNvSpPr/>
          <p:nvPr/>
        </p:nvSpPr>
        <p:spPr>
          <a:xfrm>
            <a:off x="2437076" y="3429000"/>
            <a:ext cx="6808524" cy="4191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9" name="Google Shape;219;p13"/>
          <p:cNvSpPr txBox="1"/>
          <p:nvPr/>
        </p:nvSpPr>
        <p:spPr>
          <a:xfrm>
            <a:off x="677268" y="4847747"/>
            <a:ext cx="9660532" cy="14773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Chose the file type you want from the pull down menu, in this case a .csv file</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Then select ‘Submit’ and the download should begin.</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Here is the name of the file generated:</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CE04OSPS-SF01B-4A-NUTNRA102-nutnr_a_sample-streamed-deployment0007_eaef_624d_69e0.csv</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700"/>
              <a:buFont typeface="Calibri"/>
              <a:buNone/>
            </a:pPr>
            <a:r>
              <a:rPr lang="en-US" sz="2700">
                <a:latin typeface="Calibri"/>
                <a:ea typeface="Calibri"/>
                <a:cs typeface="Calibri"/>
                <a:sym typeface="Calibri"/>
              </a:rPr>
              <a:t>CE04OSPS-SF01B-4A-NUTNRA102-nutnr_a_sample-streamed-deployment0007_eaef_624d_69e0.csv</a:t>
            </a:r>
            <a:endParaRPr/>
          </a:p>
        </p:txBody>
      </p:sp>
      <p:pic>
        <p:nvPicPr>
          <p:cNvPr descr="Table&#10;&#10;Description automatically generated" id="226" name="Google Shape;226;p14"/>
          <p:cNvPicPr preferRelativeResize="0"/>
          <p:nvPr>
            <p:ph idx="1" type="body"/>
          </p:nvPr>
        </p:nvPicPr>
        <p:blipFill rotWithShape="1">
          <a:blip r:embed="rId3">
            <a:alphaModFix/>
          </a:blip>
          <a:srcRect b="0" l="0" r="0" t="0"/>
          <a:stretch/>
        </p:blipFill>
        <p:spPr>
          <a:xfrm>
            <a:off x="3080900" y="1825625"/>
            <a:ext cx="6030200" cy="4351338"/>
          </a:xfrm>
          <a:prstGeom prst="rect">
            <a:avLst/>
          </a:prstGeom>
          <a:noFill/>
          <a:ln>
            <a:noFill/>
          </a:ln>
        </p:spPr>
      </p:pic>
      <p:sp>
        <p:nvSpPr>
          <p:cNvPr id="227" name="Google Shape;227;p14"/>
          <p:cNvSpPr txBox="1"/>
          <p:nvPr/>
        </p:nvSpPr>
        <p:spPr>
          <a:xfrm>
            <a:off x="254000" y="1825624"/>
            <a:ext cx="2260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Here is the resultant file after opening it in Excel:</a:t>
            </a:r>
            <a:endParaRPr b="0" i="0" sz="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Calibri"/>
              <a:buNone/>
            </a:pPr>
            <a:r>
              <a:rPr lang="en-US" sz="3200"/>
              <a:t>Get Bottle Data for comparison and calibration check</a:t>
            </a:r>
            <a:endParaRPr/>
          </a:p>
        </p:txBody>
      </p:sp>
      <p:pic>
        <p:nvPicPr>
          <p:cNvPr descr="Graphical user interface, text, application, email&#10;&#10;Description automatically generated" id="234" name="Google Shape;234;p15"/>
          <p:cNvPicPr preferRelativeResize="0"/>
          <p:nvPr>
            <p:ph idx="1" type="body"/>
          </p:nvPr>
        </p:nvPicPr>
        <p:blipFill rotWithShape="1">
          <a:blip r:embed="rId3">
            <a:alphaModFix/>
          </a:blip>
          <a:srcRect b="0" l="0" r="0" t="0"/>
          <a:stretch/>
        </p:blipFill>
        <p:spPr>
          <a:xfrm>
            <a:off x="3590683" y="2141537"/>
            <a:ext cx="8160233" cy="4351338"/>
          </a:xfrm>
          <a:prstGeom prst="rect">
            <a:avLst/>
          </a:prstGeom>
          <a:noFill/>
          <a:ln>
            <a:noFill/>
          </a:ln>
        </p:spPr>
      </p:pic>
      <p:sp>
        <p:nvSpPr>
          <p:cNvPr id="235" name="Google Shape;235;p15"/>
          <p:cNvSpPr/>
          <p:nvPr/>
        </p:nvSpPr>
        <p:spPr>
          <a:xfrm>
            <a:off x="8687839" y="2898934"/>
            <a:ext cx="2941708" cy="5847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Click on the ‘</a:t>
            </a:r>
            <a:r>
              <a:rPr b="0" i="0" lang="en-US" sz="1600" u="none" cap="none" strike="noStrike">
                <a:solidFill>
                  <a:schemeClr val="dk1"/>
                </a:solidFill>
                <a:highlight>
                  <a:srgbClr val="FFFF00"/>
                </a:highlight>
                <a:latin typeface="Calibri"/>
                <a:ea typeface="Calibri"/>
                <a:cs typeface="Calibri"/>
                <a:sym typeface="Calibri"/>
              </a:rPr>
              <a:t>Find nearby sample and glider profiles</a:t>
            </a:r>
            <a:r>
              <a:rPr b="0" i="0" lang="en-US" sz="1600" u="none" cap="none" strike="noStrike">
                <a:solidFill>
                  <a:schemeClr val="dk1"/>
                </a:solidFill>
                <a:latin typeface="Calibri"/>
                <a:ea typeface="Calibri"/>
                <a:cs typeface="Calibri"/>
                <a:sym typeface="Calibri"/>
              </a:rPr>
              <a:t>’ button</a:t>
            </a:r>
            <a:endParaRPr b="0" i="0" sz="1600" u="none" cap="none" strike="noStrike">
              <a:solidFill>
                <a:schemeClr val="dk1"/>
              </a:solidFill>
              <a:latin typeface="Calibri"/>
              <a:ea typeface="Calibri"/>
              <a:cs typeface="Calibri"/>
              <a:sym typeface="Calibri"/>
            </a:endParaRPr>
          </a:p>
        </p:txBody>
      </p:sp>
      <p:sp>
        <p:nvSpPr>
          <p:cNvPr id="236" name="Google Shape;236;p15"/>
          <p:cNvSpPr/>
          <p:nvPr/>
        </p:nvSpPr>
        <p:spPr>
          <a:xfrm>
            <a:off x="6775127" y="3165002"/>
            <a:ext cx="1791343" cy="29060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15"/>
          <p:cNvSpPr txBox="1"/>
          <p:nvPr/>
        </p:nvSpPr>
        <p:spPr>
          <a:xfrm>
            <a:off x="297807" y="2006381"/>
            <a:ext cx="2978794" cy="147732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Return to deployment download selection list: dataexplorer.oceanobservatories.org/#metadata/103775/station/124/sensor/downloads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Chart&#10;&#10;Description automatically generated" id="243" name="Google Shape;243;p16"/>
          <p:cNvPicPr preferRelativeResize="0"/>
          <p:nvPr>
            <p:ph idx="1" type="body"/>
          </p:nvPr>
        </p:nvPicPr>
        <p:blipFill rotWithShape="1">
          <a:blip r:embed="rId3">
            <a:alphaModFix/>
          </a:blip>
          <a:srcRect b="0" l="0" r="0" t="0"/>
          <a:stretch/>
        </p:blipFill>
        <p:spPr>
          <a:xfrm>
            <a:off x="3769886" y="1825625"/>
            <a:ext cx="4652228" cy="4351338"/>
          </a:xfrm>
          <a:prstGeom prst="rect">
            <a:avLst/>
          </a:prstGeom>
          <a:noFill/>
          <a:ln>
            <a:noFill/>
          </a:ln>
        </p:spPr>
      </p:pic>
      <p:sp>
        <p:nvSpPr>
          <p:cNvPr id="244" name="Google Shape;24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lang="en-US" sz="3200" u="sng">
                <a:solidFill>
                  <a:schemeClr val="hlink"/>
                </a:solidFill>
                <a:latin typeface="Calibri"/>
                <a:ea typeface="Calibri"/>
                <a:cs typeface="Calibri"/>
                <a:sym typeface="Calibri"/>
                <a:hlinkClick r:id="rId4"/>
              </a:rPr>
              <a:t>dataexplorer.oceanobservatories.org/#metadata/103775/station/124/sensor/profile_search</a:t>
            </a:r>
            <a:endParaRPr sz="800"/>
          </a:p>
        </p:txBody>
      </p:sp>
      <p:sp>
        <p:nvSpPr>
          <p:cNvPr id="245" name="Google Shape;245;p16"/>
          <p:cNvSpPr/>
          <p:nvPr/>
        </p:nvSpPr>
        <p:spPr>
          <a:xfrm>
            <a:off x="8687839" y="2465357"/>
            <a:ext cx="2941708" cy="5847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Select ‘</a:t>
            </a:r>
            <a:r>
              <a:rPr lang="en-US" sz="1600">
                <a:solidFill>
                  <a:schemeClr val="dk1"/>
                </a:solidFill>
                <a:highlight>
                  <a:srgbClr val="FFFF00"/>
                </a:highlight>
                <a:latin typeface="Calibri"/>
                <a:ea typeface="Calibri"/>
                <a:cs typeface="Calibri"/>
                <a:sym typeface="Calibri"/>
              </a:rPr>
              <a:t>Cruises</a:t>
            </a:r>
            <a:r>
              <a:rPr lang="en-US" sz="1600">
                <a:solidFill>
                  <a:schemeClr val="dk1"/>
                </a:solidFill>
                <a:latin typeface="Calibri"/>
                <a:ea typeface="Calibri"/>
                <a:cs typeface="Calibri"/>
                <a:sym typeface="Calibri"/>
              </a:rPr>
              <a:t>’ in the Type pulldown menu</a:t>
            </a:r>
            <a:endParaRPr sz="800">
              <a:solidFill>
                <a:schemeClr val="dk1"/>
              </a:solidFill>
              <a:latin typeface="Calibri"/>
              <a:ea typeface="Calibri"/>
              <a:cs typeface="Calibri"/>
              <a:sym typeface="Calibri"/>
            </a:endParaRPr>
          </a:p>
        </p:txBody>
      </p:sp>
      <p:sp>
        <p:nvSpPr>
          <p:cNvPr id="246" name="Google Shape;246;p16"/>
          <p:cNvSpPr/>
          <p:nvPr/>
        </p:nvSpPr>
        <p:spPr>
          <a:xfrm>
            <a:off x="4953000" y="2590800"/>
            <a:ext cx="546100" cy="16694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6"/>
          <p:cNvSpPr/>
          <p:nvPr/>
        </p:nvSpPr>
        <p:spPr>
          <a:xfrm>
            <a:off x="5499100" y="2184399"/>
            <a:ext cx="1117600" cy="280957"/>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8" name="Google Shape;248;p16"/>
          <p:cNvCxnSpPr/>
          <p:nvPr/>
        </p:nvCxnSpPr>
        <p:spPr>
          <a:xfrm>
            <a:off x="3155950" y="3230531"/>
            <a:ext cx="3594100" cy="655669"/>
          </a:xfrm>
          <a:prstGeom prst="straightConnector1">
            <a:avLst/>
          </a:prstGeom>
          <a:noFill/>
          <a:ln cap="flat" cmpd="sng" w="38100">
            <a:solidFill>
              <a:srgbClr val="3366FF"/>
            </a:solidFill>
            <a:prstDash val="solid"/>
            <a:miter lim="800000"/>
            <a:headEnd len="sm" w="sm" type="none"/>
            <a:tailEnd len="med" w="med" type="stealth"/>
          </a:ln>
        </p:spPr>
      </p:cxnSp>
      <p:sp>
        <p:nvSpPr>
          <p:cNvPr id="249" name="Google Shape;249;p16"/>
          <p:cNvSpPr/>
          <p:nvPr/>
        </p:nvSpPr>
        <p:spPr>
          <a:xfrm>
            <a:off x="6767343" y="3746817"/>
            <a:ext cx="274320" cy="27432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6"/>
          <p:cNvSpPr/>
          <p:nvPr/>
        </p:nvSpPr>
        <p:spPr>
          <a:xfrm>
            <a:off x="810885" y="2997466"/>
            <a:ext cx="2941708"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Location of the profiler mooring. </a:t>
            </a:r>
            <a:endParaRPr sz="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7"/>
          <p:cNvPicPr preferRelativeResize="0"/>
          <p:nvPr>
            <p:ph idx="1" type="body"/>
          </p:nvPr>
        </p:nvPicPr>
        <p:blipFill rotWithShape="1">
          <a:blip r:embed="rId3">
            <a:alphaModFix/>
          </a:blip>
          <a:srcRect b="0" l="0" r="0" t="0"/>
          <a:stretch/>
        </p:blipFill>
        <p:spPr>
          <a:xfrm>
            <a:off x="3146301" y="1825625"/>
            <a:ext cx="5899398" cy="4351338"/>
          </a:xfrm>
          <a:prstGeom prst="rect">
            <a:avLst/>
          </a:prstGeom>
          <a:noFill/>
          <a:ln>
            <a:noFill/>
          </a:ln>
        </p:spPr>
      </p:pic>
      <p:sp>
        <p:nvSpPr>
          <p:cNvPr id="257" name="Google Shape;25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lang="en-US" sz="3200" u="sng">
                <a:solidFill>
                  <a:schemeClr val="hlink"/>
                </a:solidFill>
                <a:latin typeface="Calibri"/>
                <a:ea typeface="Calibri"/>
                <a:cs typeface="Calibri"/>
                <a:sym typeface="Calibri"/>
                <a:hlinkClick r:id="rId4"/>
              </a:rPr>
              <a:t>dataexplorer.oceanobservatories.org/#metadata/103775/station/124/sensor/profile_search</a:t>
            </a:r>
            <a:endParaRPr sz="800"/>
          </a:p>
        </p:txBody>
      </p:sp>
      <p:sp>
        <p:nvSpPr>
          <p:cNvPr id="258" name="Google Shape;258;p17"/>
          <p:cNvSpPr/>
          <p:nvPr/>
        </p:nvSpPr>
        <p:spPr>
          <a:xfrm>
            <a:off x="6574193" y="3728853"/>
            <a:ext cx="2379802" cy="448904"/>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7"/>
          <p:cNvSpPr/>
          <p:nvPr/>
        </p:nvSpPr>
        <p:spPr>
          <a:xfrm>
            <a:off x="5226050" y="2843461"/>
            <a:ext cx="1008495" cy="244123"/>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7"/>
          <p:cNvSpPr/>
          <p:nvPr/>
        </p:nvSpPr>
        <p:spPr>
          <a:xfrm>
            <a:off x="269870" y="2767281"/>
            <a:ext cx="2941708" cy="1077218"/>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Hover the pointer over the profiler location and pop up windows display the coordinates and asset name. </a:t>
            </a:r>
            <a:endParaRPr sz="800">
              <a:solidFill>
                <a:schemeClr val="dk1"/>
              </a:solidFill>
              <a:latin typeface="Calibri"/>
              <a:ea typeface="Calibri"/>
              <a:cs typeface="Calibri"/>
              <a:sym typeface="Calibri"/>
            </a:endParaRPr>
          </a:p>
        </p:txBody>
      </p:sp>
      <p:cxnSp>
        <p:nvCxnSpPr>
          <p:cNvPr id="261" name="Google Shape;261;p17"/>
          <p:cNvCxnSpPr/>
          <p:nvPr/>
        </p:nvCxnSpPr>
        <p:spPr>
          <a:xfrm flipH="1" rot="10800000">
            <a:off x="3146301" y="2965523"/>
            <a:ext cx="2292598" cy="463477"/>
          </a:xfrm>
          <a:prstGeom prst="straightConnector1">
            <a:avLst/>
          </a:prstGeom>
          <a:noFill/>
          <a:ln cap="flat" cmpd="sng" w="38100">
            <a:solidFill>
              <a:srgbClr val="3366FF"/>
            </a:solidFill>
            <a:prstDash val="solid"/>
            <a:miter lim="800000"/>
            <a:headEnd len="sm" w="sm" type="none"/>
            <a:tailEnd len="med" w="med" type="stealth"/>
          </a:ln>
        </p:spPr>
      </p:cxnSp>
      <p:cxnSp>
        <p:nvCxnSpPr>
          <p:cNvPr id="262" name="Google Shape;262;p17"/>
          <p:cNvCxnSpPr/>
          <p:nvPr/>
        </p:nvCxnSpPr>
        <p:spPr>
          <a:xfrm>
            <a:off x="1740724" y="3728853"/>
            <a:ext cx="5249251" cy="161062"/>
          </a:xfrm>
          <a:prstGeom prst="straightConnector1">
            <a:avLst/>
          </a:prstGeom>
          <a:noFill/>
          <a:ln cap="flat" cmpd="sng" w="38100">
            <a:solidFill>
              <a:srgbClr val="3366FF"/>
            </a:solidFill>
            <a:prstDash val="solid"/>
            <a:miter lim="800000"/>
            <a:headEnd len="sm" w="sm" type="none"/>
            <a:tailEnd len="med" w="med" type="stealth"/>
          </a:ln>
        </p:spPr>
      </p:cxnSp>
      <p:sp>
        <p:nvSpPr>
          <p:cNvPr id="263" name="Google Shape;263;p17"/>
          <p:cNvSpPr/>
          <p:nvPr/>
        </p:nvSpPr>
        <p:spPr>
          <a:xfrm>
            <a:off x="4424234" y="2620620"/>
            <a:ext cx="678837" cy="16883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lang="en-US" sz="3200" u="sng">
                <a:solidFill>
                  <a:schemeClr val="hlink"/>
                </a:solidFill>
                <a:latin typeface="Calibri"/>
                <a:ea typeface="Calibri"/>
                <a:cs typeface="Calibri"/>
                <a:sym typeface="Calibri"/>
                <a:hlinkClick r:id="rId3"/>
              </a:rPr>
              <a:t>dataexplorer.oceanobservatories.org/#metadata/103775/station/124/sensor/profile_search</a:t>
            </a:r>
            <a:endParaRPr sz="800"/>
          </a:p>
        </p:txBody>
      </p:sp>
      <p:sp>
        <p:nvSpPr>
          <p:cNvPr id="270" name="Google Shape;270;p18"/>
          <p:cNvSpPr/>
          <p:nvPr/>
        </p:nvSpPr>
        <p:spPr>
          <a:xfrm>
            <a:off x="5226050" y="2843461"/>
            <a:ext cx="1008495" cy="244123"/>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8"/>
          <p:cNvSpPr/>
          <p:nvPr/>
        </p:nvSpPr>
        <p:spPr>
          <a:xfrm>
            <a:off x="8856168" y="4773309"/>
            <a:ext cx="2941708" cy="1077218"/>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Move the left hand slider to the left until the July/August 2020 profiles show in the data availability bar. </a:t>
            </a:r>
            <a:endParaRPr sz="800">
              <a:solidFill>
                <a:schemeClr val="dk1"/>
              </a:solidFill>
              <a:latin typeface="Calibri"/>
              <a:ea typeface="Calibri"/>
              <a:cs typeface="Calibri"/>
              <a:sym typeface="Calibri"/>
            </a:endParaRPr>
          </a:p>
        </p:txBody>
      </p:sp>
      <p:sp>
        <p:nvSpPr>
          <p:cNvPr id="272" name="Google Shape;272;p18"/>
          <p:cNvSpPr/>
          <p:nvPr/>
        </p:nvSpPr>
        <p:spPr>
          <a:xfrm>
            <a:off x="4424234" y="2620620"/>
            <a:ext cx="678837" cy="16883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10;&#10;Description automatically generated" id="273" name="Google Shape;273;p18"/>
          <p:cNvPicPr preferRelativeResize="0"/>
          <p:nvPr>
            <p:ph idx="1" type="body"/>
          </p:nvPr>
        </p:nvPicPr>
        <p:blipFill rotWithShape="1">
          <a:blip r:embed="rId4">
            <a:alphaModFix/>
          </a:blip>
          <a:srcRect b="0" l="0" r="0" t="0"/>
          <a:stretch/>
        </p:blipFill>
        <p:spPr>
          <a:xfrm>
            <a:off x="3769886" y="1825625"/>
            <a:ext cx="4652228" cy="4351338"/>
          </a:xfrm>
          <a:prstGeom prst="rect">
            <a:avLst/>
          </a:prstGeom>
          <a:noFill/>
          <a:ln>
            <a:noFill/>
          </a:ln>
        </p:spPr>
      </p:pic>
      <p:cxnSp>
        <p:nvCxnSpPr>
          <p:cNvPr id="274" name="Google Shape;274;p18"/>
          <p:cNvCxnSpPr>
            <a:stCxn id="271" idx="1"/>
          </p:cNvCxnSpPr>
          <p:nvPr/>
        </p:nvCxnSpPr>
        <p:spPr>
          <a:xfrm flipH="1">
            <a:off x="7327968" y="5311918"/>
            <a:ext cx="1528200" cy="459000"/>
          </a:xfrm>
          <a:prstGeom prst="straightConnector1">
            <a:avLst/>
          </a:prstGeom>
          <a:noFill/>
          <a:ln cap="flat" cmpd="sng" w="38100">
            <a:solidFill>
              <a:srgbClr val="3366FF"/>
            </a:solidFill>
            <a:prstDash val="solid"/>
            <a:miter lim="800000"/>
            <a:headEnd len="sm" w="sm" type="none"/>
            <a:tailEnd len="med" w="med" type="stealth"/>
          </a:ln>
        </p:spPr>
      </p:cxnSp>
      <p:sp>
        <p:nvSpPr>
          <p:cNvPr id="275" name="Google Shape;275;p18"/>
          <p:cNvSpPr/>
          <p:nvPr/>
        </p:nvSpPr>
        <p:spPr>
          <a:xfrm>
            <a:off x="6500727" y="5311919"/>
            <a:ext cx="1921387" cy="67971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8"/>
          <p:cNvSpPr/>
          <p:nvPr/>
        </p:nvSpPr>
        <p:spPr>
          <a:xfrm>
            <a:off x="4203940" y="5183177"/>
            <a:ext cx="1088347" cy="734544"/>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8"/>
          <p:cNvSpPr txBox="1"/>
          <p:nvPr/>
        </p:nvSpPr>
        <p:spPr>
          <a:xfrm>
            <a:off x="365039" y="2513662"/>
            <a:ext cx="28569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 specific cruise name shows up in the deployment selected area.</a:t>
            </a:r>
            <a:endParaRPr b="0" i="0" sz="1600" u="none" cap="none" strike="noStrike">
              <a:solidFill>
                <a:schemeClr val="dk1"/>
              </a:solidFill>
              <a:latin typeface="Calibri"/>
              <a:ea typeface="Calibri"/>
              <a:cs typeface="Calibri"/>
              <a:sym typeface="Calibri"/>
            </a:endParaRPr>
          </a:p>
        </p:txBody>
      </p:sp>
      <p:cxnSp>
        <p:nvCxnSpPr>
          <p:cNvPr id="278" name="Google Shape;278;p18"/>
          <p:cNvCxnSpPr/>
          <p:nvPr/>
        </p:nvCxnSpPr>
        <p:spPr>
          <a:xfrm flipH="1" rot="10800000">
            <a:off x="2793336" y="3035921"/>
            <a:ext cx="1130300" cy="103326"/>
          </a:xfrm>
          <a:prstGeom prst="straightConnector1">
            <a:avLst/>
          </a:prstGeom>
          <a:noFill/>
          <a:ln cap="flat" cmpd="sng" w="38100">
            <a:solidFill>
              <a:srgbClr val="3366FF"/>
            </a:solidFill>
            <a:prstDash val="solid"/>
            <a:miter lim="800000"/>
            <a:headEnd len="sm" w="sm" type="none"/>
            <a:tailEnd len="med" w="med" type="stealth"/>
          </a:ln>
        </p:spPr>
      </p:cxnSp>
      <p:sp>
        <p:nvSpPr>
          <p:cNvPr id="279" name="Google Shape;279;p18"/>
          <p:cNvSpPr/>
          <p:nvPr/>
        </p:nvSpPr>
        <p:spPr>
          <a:xfrm>
            <a:off x="999658" y="5372201"/>
            <a:ext cx="2706687"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The July/August 2020 profiles</a:t>
            </a:r>
            <a:endParaRPr sz="800">
              <a:solidFill>
                <a:schemeClr val="dk1"/>
              </a:solidFill>
              <a:latin typeface="Calibri"/>
              <a:ea typeface="Calibri"/>
              <a:cs typeface="Calibri"/>
              <a:sym typeface="Calibri"/>
            </a:endParaRPr>
          </a:p>
        </p:txBody>
      </p:sp>
      <p:cxnSp>
        <p:nvCxnSpPr>
          <p:cNvPr id="280" name="Google Shape;280;p18"/>
          <p:cNvCxnSpPr/>
          <p:nvPr/>
        </p:nvCxnSpPr>
        <p:spPr>
          <a:xfrm flipH="1" rot="10800000">
            <a:off x="3221987" y="3857512"/>
            <a:ext cx="3455217" cy="504984"/>
          </a:xfrm>
          <a:prstGeom prst="straightConnector1">
            <a:avLst/>
          </a:prstGeom>
          <a:noFill/>
          <a:ln cap="flat" cmpd="sng" w="38100">
            <a:solidFill>
              <a:srgbClr val="3366FF"/>
            </a:solidFill>
            <a:prstDash val="solid"/>
            <a:miter lim="800000"/>
            <a:headEnd len="sm" w="sm" type="none"/>
            <a:tailEnd len="med" w="med" type="stealth"/>
          </a:ln>
        </p:spPr>
      </p:cxnSp>
      <p:sp>
        <p:nvSpPr>
          <p:cNvPr id="281" name="Google Shape;281;p18"/>
          <p:cNvSpPr/>
          <p:nvPr/>
        </p:nvSpPr>
        <p:spPr>
          <a:xfrm>
            <a:off x="6677204" y="3734719"/>
            <a:ext cx="182880" cy="182880"/>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18"/>
          <p:cNvSpPr/>
          <p:nvPr/>
        </p:nvSpPr>
        <p:spPr>
          <a:xfrm>
            <a:off x="365039" y="3961087"/>
            <a:ext cx="2941708" cy="830997"/>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Location of the bottle data profile to the west of the moored profiler.</a:t>
            </a:r>
            <a:endParaRPr sz="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Graphical user interface&#10;&#10;Description automatically generated" id="288" name="Google Shape;288;p19"/>
          <p:cNvPicPr preferRelativeResize="0"/>
          <p:nvPr>
            <p:ph idx="1" type="body"/>
          </p:nvPr>
        </p:nvPicPr>
        <p:blipFill rotWithShape="1">
          <a:blip r:embed="rId3">
            <a:alphaModFix/>
          </a:blip>
          <a:srcRect b="0" l="0" r="0" t="0"/>
          <a:stretch/>
        </p:blipFill>
        <p:spPr>
          <a:xfrm>
            <a:off x="3769886" y="1825625"/>
            <a:ext cx="4652228" cy="4351338"/>
          </a:xfrm>
          <a:prstGeom prst="rect">
            <a:avLst/>
          </a:prstGeom>
          <a:noFill/>
          <a:ln>
            <a:noFill/>
          </a:ln>
        </p:spPr>
      </p:pic>
      <p:sp>
        <p:nvSpPr>
          <p:cNvPr id="289" name="Google Shape;28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lang="en-US" sz="3200" u="sng">
                <a:solidFill>
                  <a:schemeClr val="hlink"/>
                </a:solidFill>
                <a:latin typeface="Calibri"/>
                <a:ea typeface="Calibri"/>
                <a:cs typeface="Calibri"/>
                <a:sym typeface="Calibri"/>
                <a:hlinkClick r:id="rId4"/>
              </a:rPr>
              <a:t>dataexplorer.oceanobservatories.org/#metadata/103775/station/124/sensor/profile_search</a:t>
            </a:r>
            <a:endParaRPr sz="800"/>
          </a:p>
        </p:txBody>
      </p:sp>
      <p:sp>
        <p:nvSpPr>
          <p:cNvPr id="290" name="Google Shape;290;p19"/>
          <p:cNvSpPr/>
          <p:nvPr/>
        </p:nvSpPr>
        <p:spPr>
          <a:xfrm>
            <a:off x="365039" y="5222534"/>
            <a:ext cx="2941708"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The July/August 2020 profiles.</a:t>
            </a:r>
            <a:endParaRPr/>
          </a:p>
        </p:txBody>
      </p:sp>
      <p:cxnSp>
        <p:nvCxnSpPr>
          <p:cNvPr id="291" name="Google Shape;291;p19"/>
          <p:cNvCxnSpPr/>
          <p:nvPr/>
        </p:nvCxnSpPr>
        <p:spPr>
          <a:xfrm flipH="1">
            <a:off x="7594600" y="3728853"/>
            <a:ext cx="2414154" cy="1998847"/>
          </a:xfrm>
          <a:prstGeom prst="straightConnector1">
            <a:avLst/>
          </a:prstGeom>
          <a:noFill/>
          <a:ln cap="flat" cmpd="sng" w="38100">
            <a:solidFill>
              <a:srgbClr val="3366FF"/>
            </a:solidFill>
            <a:prstDash val="solid"/>
            <a:miter lim="800000"/>
            <a:headEnd len="sm" w="sm" type="none"/>
            <a:tailEnd len="med" w="med" type="stealth"/>
          </a:ln>
        </p:spPr>
      </p:cxnSp>
      <p:sp>
        <p:nvSpPr>
          <p:cNvPr id="292" name="Google Shape;292;p19"/>
          <p:cNvSpPr txBox="1"/>
          <p:nvPr/>
        </p:nvSpPr>
        <p:spPr>
          <a:xfrm>
            <a:off x="8732600" y="3082522"/>
            <a:ext cx="305077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Move the right hand slider to exclude more recent data. </a:t>
            </a:r>
            <a:endParaRPr sz="900">
              <a:solidFill>
                <a:schemeClr val="dk1"/>
              </a:solidFill>
              <a:latin typeface="Calibri"/>
              <a:ea typeface="Calibri"/>
              <a:cs typeface="Calibri"/>
              <a:sym typeface="Calibri"/>
            </a:endParaRPr>
          </a:p>
        </p:txBody>
      </p:sp>
      <p:sp>
        <p:nvSpPr>
          <p:cNvPr id="293" name="Google Shape;293;p19"/>
          <p:cNvSpPr/>
          <p:nvPr/>
        </p:nvSpPr>
        <p:spPr>
          <a:xfrm>
            <a:off x="7155085" y="5606162"/>
            <a:ext cx="1168961" cy="4411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19"/>
          <p:cNvSpPr/>
          <p:nvPr/>
        </p:nvSpPr>
        <p:spPr>
          <a:xfrm>
            <a:off x="6103320" y="5183177"/>
            <a:ext cx="1088347" cy="646123"/>
          </a:xfrm>
          <a:prstGeom prst="ellipse">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19"/>
          <p:cNvSpPr txBox="1"/>
          <p:nvPr/>
        </p:nvSpPr>
        <p:spPr>
          <a:xfrm>
            <a:off x="365039" y="2513662"/>
            <a:ext cx="285694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 specific cruise name shows up in the deployment selected area.</a:t>
            </a:r>
            <a:endParaRPr b="0" i="0" sz="1600" u="none" cap="none" strike="noStrike">
              <a:solidFill>
                <a:schemeClr val="dk1"/>
              </a:solidFill>
              <a:latin typeface="Calibri"/>
              <a:ea typeface="Calibri"/>
              <a:cs typeface="Calibri"/>
              <a:sym typeface="Calibri"/>
            </a:endParaRPr>
          </a:p>
        </p:txBody>
      </p:sp>
      <p:cxnSp>
        <p:nvCxnSpPr>
          <p:cNvPr id="296" name="Google Shape;296;p19"/>
          <p:cNvCxnSpPr/>
          <p:nvPr/>
        </p:nvCxnSpPr>
        <p:spPr>
          <a:xfrm flipH="1" rot="10800000">
            <a:off x="2793336" y="3035921"/>
            <a:ext cx="1130300" cy="103326"/>
          </a:xfrm>
          <a:prstGeom prst="straightConnector1">
            <a:avLst/>
          </a:prstGeom>
          <a:noFill/>
          <a:ln cap="flat" cmpd="sng" w="38100">
            <a:solidFill>
              <a:srgbClr val="3366FF"/>
            </a:solidFill>
            <a:prstDash val="solid"/>
            <a:miter lim="800000"/>
            <a:headEnd len="sm" w="sm"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u="sng">
                <a:solidFill>
                  <a:schemeClr val="hlink"/>
                </a:solidFill>
                <a:hlinkClick r:id="rId3"/>
              </a:rPr>
              <a:t>http://dataexplorer.oceanobservatories.org/</a:t>
            </a:r>
            <a:endParaRPr/>
          </a:p>
        </p:txBody>
      </p:sp>
      <p:pic>
        <p:nvPicPr>
          <p:cNvPr descr="Graphical user interface, website&#10;&#10;Description automatically generated" id="100" name="Google Shape;100;p2"/>
          <p:cNvPicPr preferRelativeResize="0"/>
          <p:nvPr>
            <p:ph idx="1" type="body"/>
          </p:nvPr>
        </p:nvPicPr>
        <p:blipFill rotWithShape="1">
          <a:blip r:embed="rId4">
            <a:alphaModFix/>
          </a:blip>
          <a:srcRect b="0" l="0" r="0" t="0"/>
          <a:stretch/>
        </p:blipFill>
        <p:spPr>
          <a:xfrm>
            <a:off x="3503167" y="1825625"/>
            <a:ext cx="5185665" cy="4351338"/>
          </a:xfrm>
          <a:prstGeom prst="rect">
            <a:avLst/>
          </a:prstGeom>
          <a:noFill/>
          <a:ln>
            <a:noFill/>
          </a:ln>
        </p:spPr>
      </p:pic>
      <p:sp>
        <p:nvSpPr>
          <p:cNvPr id="101" name="Google Shape;101;p2"/>
          <p:cNvSpPr/>
          <p:nvPr/>
        </p:nvSpPr>
        <p:spPr>
          <a:xfrm>
            <a:off x="3620241" y="6311900"/>
            <a:ext cx="4951515"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highlight>
                  <a:srgbClr val="FFFF00"/>
                </a:highlight>
                <a:latin typeface="Calibri"/>
                <a:ea typeface="Calibri"/>
                <a:cs typeface="Calibri"/>
                <a:sym typeface="Calibri"/>
              </a:rPr>
              <a:t>Scroll down to: Access and Explore Data</a:t>
            </a:r>
            <a:endParaRPr b="0" i="0" sz="1600" u="none" cap="none" strike="noStrike">
              <a:solidFill>
                <a:schemeClr val="dk1"/>
              </a:solidFill>
              <a:highlight>
                <a:srgbClr val="FFFF00"/>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Graphical user interface&#10;&#10;Description automatically generated" id="302" name="Google Shape;302;p20"/>
          <p:cNvPicPr preferRelativeResize="0"/>
          <p:nvPr>
            <p:ph idx="1" type="body"/>
          </p:nvPr>
        </p:nvPicPr>
        <p:blipFill rotWithShape="1">
          <a:blip r:embed="rId3">
            <a:alphaModFix/>
          </a:blip>
          <a:srcRect b="0" l="0" r="0" t="0"/>
          <a:stretch/>
        </p:blipFill>
        <p:spPr>
          <a:xfrm>
            <a:off x="3769886" y="1825625"/>
            <a:ext cx="4652228" cy="4351338"/>
          </a:xfrm>
          <a:prstGeom prst="rect">
            <a:avLst/>
          </a:prstGeom>
          <a:noFill/>
          <a:ln>
            <a:noFill/>
          </a:ln>
        </p:spPr>
      </p:pic>
      <p:sp>
        <p:nvSpPr>
          <p:cNvPr id="303" name="Google Shape;30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Calibri"/>
              <a:buNone/>
            </a:pPr>
            <a:r>
              <a:rPr lang="en-US" sz="3200" u="sng">
                <a:solidFill>
                  <a:schemeClr val="hlink"/>
                </a:solidFill>
                <a:latin typeface="Calibri"/>
                <a:ea typeface="Calibri"/>
                <a:cs typeface="Calibri"/>
                <a:sym typeface="Calibri"/>
                <a:hlinkClick r:id="rId4"/>
              </a:rPr>
              <a:t>dataexplorer.oceanobservatories.org/#metadata/103775/station/124/sensor/profile_search</a:t>
            </a:r>
            <a:endParaRPr sz="800"/>
          </a:p>
        </p:txBody>
      </p:sp>
      <p:sp>
        <p:nvSpPr>
          <p:cNvPr id="304" name="Google Shape;304;p20"/>
          <p:cNvSpPr/>
          <p:nvPr/>
        </p:nvSpPr>
        <p:spPr>
          <a:xfrm>
            <a:off x="4738255" y="2620540"/>
            <a:ext cx="688212" cy="28891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20"/>
          <p:cNvSpPr txBox="1"/>
          <p:nvPr/>
        </p:nvSpPr>
        <p:spPr>
          <a:xfrm>
            <a:off x="365039" y="2513662"/>
            <a:ext cx="285694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Click on the ‘download filtered’ button and a popup box with the menu of download versions appears.</a:t>
            </a:r>
            <a:endParaRPr b="0" i="0" sz="1600" u="none" cap="none" strike="noStrike">
              <a:solidFill>
                <a:schemeClr val="dk1"/>
              </a:solidFill>
              <a:latin typeface="Calibri"/>
              <a:ea typeface="Calibri"/>
              <a:cs typeface="Calibri"/>
              <a:sym typeface="Calibri"/>
            </a:endParaRPr>
          </a:p>
        </p:txBody>
      </p:sp>
      <p:cxnSp>
        <p:nvCxnSpPr>
          <p:cNvPr id="306" name="Google Shape;306;p20"/>
          <p:cNvCxnSpPr/>
          <p:nvPr/>
        </p:nvCxnSpPr>
        <p:spPr>
          <a:xfrm flipH="1" rot="10800000">
            <a:off x="3042848" y="2909455"/>
            <a:ext cx="1695407" cy="134937"/>
          </a:xfrm>
          <a:prstGeom prst="straightConnector1">
            <a:avLst/>
          </a:prstGeom>
          <a:noFill/>
          <a:ln cap="flat" cmpd="sng" w="38100">
            <a:solidFill>
              <a:srgbClr val="3366FF"/>
            </a:solidFill>
            <a:prstDash val="solid"/>
            <a:miter lim="800000"/>
            <a:headEnd len="sm" w="sm"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Graphical user interface&#10;&#10;Description automatically generated" id="312" name="Google Shape;312;p21"/>
          <p:cNvPicPr preferRelativeResize="0"/>
          <p:nvPr>
            <p:ph idx="1" type="body"/>
          </p:nvPr>
        </p:nvPicPr>
        <p:blipFill rotWithShape="1">
          <a:blip r:embed="rId3">
            <a:alphaModFix/>
          </a:blip>
          <a:srcRect b="0" l="0" r="0" t="0"/>
          <a:stretch/>
        </p:blipFill>
        <p:spPr>
          <a:xfrm>
            <a:off x="965437" y="1851025"/>
            <a:ext cx="7146394" cy="4351338"/>
          </a:xfrm>
          <a:prstGeom prst="rect">
            <a:avLst/>
          </a:prstGeom>
          <a:noFill/>
          <a:ln>
            <a:noFill/>
          </a:ln>
        </p:spPr>
      </p:pic>
      <p:sp>
        <p:nvSpPr>
          <p:cNvPr id="313" name="Google Shape;31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dataexplorer.oceanobservatories.org/#metadata/103775/station/124/sensor/profile_search?start=2020-02-23T07:11:43Z&amp;end=2022-03-05T21:47:00Z</a:t>
            </a:r>
            <a:endParaRPr/>
          </a:p>
        </p:txBody>
      </p:sp>
      <p:sp>
        <p:nvSpPr>
          <p:cNvPr id="314" name="Google Shape;314;p21"/>
          <p:cNvSpPr txBox="1"/>
          <p:nvPr/>
        </p:nvSpPr>
        <p:spPr>
          <a:xfrm>
            <a:off x="8160408" y="2346942"/>
            <a:ext cx="34417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Click on the ‘Download’ button to the right on the csv line.</a:t>
            </a:r>
            <a:endParaRPr b="0" i="0" sz="800" u="none" cap="none" strike="noStrike">
              <a:solidFill>
                <a:schemeClr val="dk1"/>
              </a:solidFill>
              <a:latin typeface="Calibri"/>
              <a:ea typeface="Calibri"/>
              <a:cs typeface="Calibri"/>
              <a:sym typeface="Calibri"/>
            </a:endParaRPr>
          </a:p>
        </p:txBody>
      </p:sp>
      <p:sp>
        <p:nvSpPr>
          <p:cNvPr id="315" name="Google Shape;315;p21"/>
          <p:cNvSpPr txBox="1"/>
          <p:nvPr/>
        </p:nvSpPr>
        <p:spPr>
          <a:xfrm>
            <a:off x="8160408" y="3340769"/>
            <a:ext cx="382287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Name of file downloaded:</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f8e4f1f5-b978-5fd9-ad4f-b7f73d2cf2b4.csv</a:t>
            </a:r>
            <a:endParaRPr b="0" i="0" sz="1600" u="none" cap="none" strike="noStrike">
              <a:solidFill>
                <a:schemeClr val="dk1"/>
              </a:solidFill>
              <a:latin typeface="Calibri"/>
              <a:ea typeface="Calibri"/>
              <a:cs typeface="Calibri"/>
              <a:sym typeface="Calibri"/>
            </a:endParaRPr>
          </a:p>
        </p:txBody>
      </p:sp>
      <p:sp>
        <p:nvSpPr>
          <p:cNvPr id="316" name="Google Shape;316;p21"/>
          <p:cNvSpPr/>
          <p:nvPr/>
        </p:nvSpPr>
        <p:spPr>
          <a:xfrm>
            <a:off x="2802578" y="2695699"/>
            <a:ext cx="2992580" cy="29757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Bottle File data set</a:t>
            </a:r>
            <a:endParaRPr/>
          </a:p>
        </p:txBody>
      </p:sp>
      <p:pic>
        <p:nvPicPr>
          <p:cNvPr descr="A picture containing text, appliance&#10;&#10;Description automatically generated" id="323" name="Google Shape;323;p22"/>
          <p:cNvPicPr preferRelativeResize="0"/>
          <p:nvPr>
            <p:ph idx="1" type="body"/>
          </p:nvPr>
        </p:nvPicPr>
        <p:blipFill rotWithShape="1">
          <a:blip r:embed="rId3">
            <a:alphaModFix/>
          </a:blip>
          <a:srcRect b="0" l="0" r="0" t="0"/>
          <a:stretch/>
        </p:blipFill>
        <p:spPr>
          <a:xfrm>
            <a:off x="838200" y="2091156"/>
            <a:ext cx="10515600" cy="2956121"/>
          </a:xfrm>
          <a:prstGeom prst="rect">
            <a:avLst/>
          </a:prstGeom>
          <a:noFill/>
          <a:ln>
            <a:noFill/>
          </a:ln>
        </p:spPr>
      </p:pic>
      <p:sp>
        <p:nvSpPr>
          <p:cNvPr id="324" name="Google Shape;324;p22"/>
          <p:cNvSpPr txBox="1"/>
          <p:nvPr/>
        </p:nvSpPr>
        <p:spPr>
          <a:xfrm>
            <a:off x="736600" y="5479354"/>
            <a:ext cx="112141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The file name corresponds to the FID in the first column of the data:</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f8e4f1f5-b978-5fd9-ad4f-b7f73d2cf2b4.1</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Also note that leaving the parameters selection on the default ‘temperature’ yield the entire bottle sample data set. Nitrate is in column 34 in this example.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u="sng">
                <a:solidFill>
                  <a:schemeClr val="hlink"/>
                </a:solidFill>
                <a:hlinkClick r:id="rId3"/>
              </a:rPr>
              <a:t>dataexplorer.oceanobservatories.org</a:t>
            </a:r>
            <a:endParaRPr/>
          </a:p>
        </p:txBody>
      </p:sp>
      <p:pic>
        <p:nvPicPr>
          <p:cNvPr descr="Graphical user interface&#10;&#10;Description automatically generated" id="108" name="Google Shape;108;p3"/>
          <p:cNvPicPr preferRelativeResize="0"/>
          <p:nvPr>
            <p:ph idx="1" type="body"/>
          </p:nvPr>
        </p:nvPicPr>
        <p:blipFill rotWithShape="1">
          <a:blip r:embed="rId4">
            <a:alphaModFix/>
          </a:blip>
          <a:srcRect b="0" l="0" r="0" t="0"/>
          <a:stretch/>
        </p:blipFill>
        <p:spPr>
          <a:xfrm>
            <a:off x="6190639" y="1931987"/>
            <a:ext cx="5185665" cy="4351338"/>
          </a:xfrm>
          <a:prstGeom prst="rect">
            <a:avLst/>
          </a:prstGeom>
          <a:noFill/>
          <a:ln>
            <a:noFill/>
          </a:ln>
        </p:spPr>
      </p:pic>
      <p:pic>
        <p:nvPicPr>
          <p:cNvPr descr="Graphical user interface&#10;&#10;Description automatically generated" id="109" name="Google Shape;109;p3"/>
          <p:cNvPicPr preferRelativeResize="0"/>
          <p:nvPr/>
        </p:nvPicPr>
        <p:blipFill rotWithShape="1">
          <a:blip r:embed="rId5">
            <a:alphaModFix/>
          </a:blip>
          <a:srcRect b="0" l="0" r="0" t="0"/>
          <a:stretch/>
        </p:blipFill>
        <p:spPr>
          <a:xfrm>
            <a:off x="0" y="15227300"/>
            <a:ext cx="5943600" cy="4991100"/>
          </a:xfrm>
          <a:prstGeom prst="rect">
            <a:avLst/>
          </a:prstGeom>
          <a:noFill/>
          <a:ln>
            <a:noFill/>
          </a:ln>
        </p:spPr>
      </p:pic>
      <p:sp>
        <p:nvSpPr>
          <p:cNvPr id="110" name="Google Shape;110;p3"/>
          <p:cNvSpPr/>
          <p:nvPr/>
        </p:nvSpPr>
        <p:spPr>
          <a:xfrm>
            <a:off x="6325655" y="3927342"/>
            <a:ext cx="1663622" cy="18031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3"/>
          <p:cNvSpPr txBox="1"/>
          <p:nvPr/>
        </p:nvSpPr>
        <p:spPr>
          <a:xfrm>
            <a:off x="903619" y="4294077"/>
            <a:ext cx="488735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Under: Select area(s) of interest</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Select from pull down menus:</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b="0" i="0" lang="en-US" sz="1800" u="none" cap="none" strike="noStrike">
                <a:solidFill>
                  <a:schemeClr val="dk1"/>
                </a:solidFill>
                <a:highlight>
                  <a:srgbClr val="FFFF00"/>
                </a:highlight>
                <a:latin typeface="Calibri"/>
                <a:ea typeface="Calibri"/>
                <a:cs typeface="Calibri"/>
                <a:sym typeface="Calibri"/>
              </a:rPr>
              <a:t>Profiling assets</a:t>
            </a:r>
            <a:r>
              <a:rPr b="0" i="0"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highlight>
                  <a:srgbClr val="FFFF00"/>
                </a:highlight>
                <a:latin typeface="Calibri"/>
                <a:ea typeface="Calibri"/>
                <a:cs typeface="Calibri"/>
                <a:sym typeface="Calibri"/>
              </a:rPr>
              <a:t>Nitrate</a:t>
            </a:r>
            <a:r>
              <a:rPr b="0" i="0"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highlight>
                  <a:srgbClr val="FFFF00"/>
                </a:highlight>
                <a:latin typeface="Calibri"/>
                <a:ea typeface="Calibri"/>
                <a:cs typeface="Calibri"/>
                <a:sym typeface="Calibri"/>
              </a:rPr>
              <a:t>Nitrogen: Nitrate</a:t>
            </a:r>
            <a:endParaRPr/>
          </a:p>
        </p:txBody>
      </p:sp>
      <p:sp>
        <p:nvSpPr>
          <p:cNvPr id="112" name="Google Shape;112;p3"/>
          <p:cNvSpPr/>
          <p:nvPr/>
        </p:nvSpPr>
        <p:spPr>
          <a:xfrm>
            <a:off x="6330449" y="5650635"/>
            <a:ext cx="3657600" cy="18031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3"/>
          <p:cNvSpPr txBox="1"/>
          <p:nvPr/>
        </p:nvSpPr>
        <p:spPr>
          <a:xfrm>
            <a:off x="903619" y="3351473"/>
            <a:ext cx="560859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Select: </a:t>
            </a:r>
            <a:r>
              <a:rPr b="0" i="0" lang="en-US" sz="1800" u="none" cap="none" strike="noStrike">
                <a:solidFill>
                  <a:schemeClr val="dk1"/>
                </a:solidFill>
                <a:highlight>
                  <a:srgbClr val="FFFF00"/>
                </a:highlight>
                <a:latin typeface="Calibri"/>
                <a:ea typeface="Calibri"/>
                <a:cs typeface="Calibri"/>
                <a:sym typeface="Calibri"/>
              </a:rPr>
              <a:t>Oregon and Washington Coast: Coastal Endurance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Graphical user interface&#10;&#10;Description automatically generated" id="119" name="Google Shape;119;p4"/>
          <p:cNvPicPr preferRelativeResize="0"/>
          <p:nvPr/>
        </p:nvPicPr>
        <p:blipFill rotWithShape="1">
          <a:blip r:embed="rId3">
            <a:alphaModFix/>
          </a:blip>
          <a:srcRect b="0" l="0" r="0" t="0"/>
          <a:stretch/>
        </p:blipFill>
        <p:spPr>
          <a:xfrm>
            <a:off x="6168135" y="1931987"/>
            <a:ext cx="5185665" cy="4351338"/>
          </a:xfrm>
          <a:prstGeom prst="rect">
            <a:avLst/>
          </a:prstGeom>
          <a:noFill/>
          <a:ln>
            <a:noFill/>
          </a:ln>
        </p:spPr>
      </p:pic>
      <p:sp>
        <p:nvSpPr>
          <p:cNvPr id="120" name="Google Shape;12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u="sng">
                <a:solidFill>
                  <a:schemeClr val="hlink"/>
                </a:solidFill>
                <a:hlinkClick r:id="rId4"/>
              </a:rPr>
              <a:t>dataexplorer.oceanobservatories.org</a:t>
            </a:r>
            <a:endParaRPr/>
          </a:p>
        </p:txBody>
      </p:sp>
      <p:pic>
        <p:nvPicPr>
          <p:cNvPr descr="Graphical user interface&#10;&#10;Description automatically generated" id="121" name="Google Shape;121;p4"/>
          <p:cNvPicPr preferRelativeResize="0"/>
          <p:nvPr/>
        </p:nvPicPr>
        <p:blipFill rotWithShape="1">
          <a:blip r:embed="rId3">
            <a:alphaModFix/>
          </a:blip>
          <a:srcRect b="0" l="0" r="0" t="0"/>
          <a:stretch/>
        </p:blipFill>
        <p:spPr>
          <a:xfrm>
            <a:off x="0" y="15227300"/>
            <a:ext cx="5943600" cy="4991100"/>
          </a:xfrm>
          <a:prstGeom prst="rect">
            <a:avLst/>
          </a:prstGeom>
          <a:noFill/>
          <a:ln>
            <a:noFill/>
          </a:ln>
        </p:spPr>
      </p:pic>
      <p:sp>
        <p:nvSpPr>
          <p:cNvPr id="122" name="Google Shape;122;p4"/>
          <p:cNvSpPr/>
          <p:nvPr/>
        </p:nvSpPr>
        <p:spPr>
          <a:xfrm>
            <a:off x="6325655" y="3942171"/>
            <a:ext cx="1663622" cy="180314"/>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4"/>
          <p:cNvSpPr txBox="1"/>
          <p:nvPr/>
        </p:nvSpPr>
        <p:spPr>
          <a:xfrm>
            <a:off x="903619" y="4294077"/>
            <a:ext cx="488735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Under: Select area(s) of interest</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Select from pull down menus:</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Profiling assets, Nitrate, Nitrogen: Nitrate</a:t>
            </a:r>
            <a:endParaRPr/>
          </a:p>
        </p:txBody>
      </p:sp>
      <p:sp>
        <p:nvSpPr>
          <p:cNvPr id="124" name="Google Shape;124;p4"/>
          <p:cNvSpPr/>
          <p:nvPr/>
        </p:nvSpPr>
        <p:spPr>
          <a:xfrm>
            <a:off x="6315264" y="5646785"/>
            <a:ext cx="3657600" cy="182880"/>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4"/>
          <p:cNvSpPr txBox="1"/>
          <p:nvPr/>
        </p:nvSpPr>
        <p:spPr>
          <a:xfrm>
            <a:off x="903619" y="3351473"/>
            <a:ext cx="560859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Select: Oregon and Washington Coast: Coastal Endurance</a:t>
            </a:r>
            <a:endParaRPr/>
          </a:p>
        </p:txBody>
      </p:sp>
      <p:sp>
        <p:nvSpPr>
          <p:cNvPr id="126" name="Google Shape;126;p4"/>
          <p:cNvSpPr/>
          <p:nvPr/>
        </p:nvSpPr>
        <p:spPr>
          <a:xfrm>
            <a:off x="4031941" y="6217317"/>
            <a:ext cx="2293714" cy="338554"/>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highlight>
                  <a:srgbClr val="FFFF00"/>
                </a:highlight>
                <a:latin typeface="Calibri"/>
                <a:ea typeface="Calibri"/>
                <a:cs typeface="Calibri"/>
                <a:sym typeface="Calibri"/>
              </a:rPr>
              <a:t>Click on “Go” button</a:t>
            </a:r>
            <a:endParaRPr b="0" i="0" sz="1600" u="none" cap="none" strike="noStrike">
              <a:solidFill>
                <a:schemeClr val="dk1"/>
              </a:solidFill>
              <a:highlight>
                <a:srgbClr val="FFFF00"/>
              </a:highlight>
              <a:latin typeface="Calibri"/>
              <a:ea typeface="Calibri"/>
              <a:cs typeface="Calibri"/>
              <a:sym typeface="Calibri"/>
            </a:endParaRPr>
          </a:p>
        </p:txBody>
      </p:sp>
      <p:sp>
        <p:nvSpPr>
          <p:cNvPr id="127" name="Google Shape;127;p4"/>
          <p:cNvSpPr/>
          <p:nvPr/>
        </p:nvSpPr>
        <p:spPr>
          <a:xfrm>
            <a:off x="6246067" y="5822348"/>
            <a:ext cx="337614" cy="18288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Calibri"/>
              <a:buNone/>
            </a:pPr>
            <a:r>
              <a:rPr lang="en-US" sz="2400" u="sng">
                <a:solidFill>
                  <a:schemeClr val="hlink"/>
                </a:solidFill>
                <a:hlinkClick r:id="rId3"/>
              </a:rPr>
              <a:t>dataexplorer.oceanobservatories.org/#ooi/array/CE/platform_type/profiling-assets/data?instrument_type_id=NUTNR&amp;parameter_id=124</a:t>
            </a:r>
            <a:endParaRPr sz="2400"/>
          </a:p>
        </p:txBody>
      </p:sp>
      <p:sp>
        <p:nvSpPr>
          <p:cNvPr id="134" name="Google Shape;134;p5"/>
          <p:cNvSpPr/>
          <p:nvPr/>
        </p:nvSpPr>
        <p:spPr>
          <a:xfrm>
            <a:off x="3658654" y="3833680"/>
            <a:ext cx="1783295" cy="18031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5"/>
          <p:cNvSpPr/>
          <p:nvPr/>
        </p:nvSpPr>
        <p:spPr>
          <a:xfrm>
            <a:off x="3652060" y="5561735"/>
            <a:ext cx="3675839" cy="18031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aphical user interface&#10;&#10;Description automatically generated" id="136" name="Google Shape;136;p5"/>
          <p:cNvPicPr preferRelativeResize="0"/>
          <p:nvPr>
            <p:ph idx="1" type="body"/>
          </p:nvPr>
        </p:nvPicPr>
        <p:blipFill rotWithShape="1">
          <a:blip r:embed="rId4">
            <a:alphaModFix/>
          </a:blip>
          <a:srcRect b="0" l="0" r="0" t="0"/>
          <a:stretch/>
        </p:blipFill>
        <p:spPr>
          <a:xfrm>
            <a:off x="3503167" y="1825625"/>
            <a:ext cx="5185665" cy="4351338"/>
          </a:xfrm>
          <a:prstGeom prst="rect">
            <a:avLst/>
          </a:prstGeom>
          <a:noFill/>
          <a:ln>
            <a:noFill/>
          </a:ln>
        </p:spPr>
      </p:pic>
      <p:sp>
        <p:nvSpPr>
          <p:cNvPr id="137" name="Google Shape;137;p5"/>
          <p:cNvSpPr txBox="1"/>
          <p:nvPr/>
        </p:nvSpPr>
        <p:spPr>
          <a:xfrm>
            <a:off x="653080" y="1809956"/>
            <a:ext cx="258571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To get an individual deployment data set, click on ‘</a:t>
            </a:r>
            <a:r>
              <a:rPr b="0" i="0" lang="en-US" sz="1800" u="none" cap="none" strike="noStrike">
                <a:solidFill>
                  <a:schemeClr val="dk1"/>
                </a:solidFill>
                <a:highlight>
                  <a:srgbClr val="FFFF00"/>
                </a:highlight>
                <a:latin typeface="Calibri"/>
                <a:ea typeface="Calibri"/>
                <a:cs typeface="Calibri"/>
                <a:sym typeface="Calibri"/>
              </a:rPr>
              <a:t>Downloads</a:t>
            </a:r>
            <a:r>
              <a:rPr b="0" i="0" lang="en-US" sz="1800" u="none" cap="none" strike="noStrike">
                <a:solidFill>
                  <a:schemeClr val="dk1"/>
                </a:solidFill>
                <a:latin typeface="Calibri"/>
                <a:ea typeface="Calibri"/>
                <a:cs typeface="Calibri"/>
                <a:sym typeface="Calibri"/>
              </a:rPr>
              <a:t>’ </a:t>
            </a:r>
            <a:endParaRPr b="0" i="0" sz="800" u="none" cap="none" strike="noStrike">
              <a:solidFill>
                <a:schemeClr val="dk1"/>
              </a:solidFill>
              <a:latin typeface="Calibri"/>
              <a:ea typeface="Calibri"/>
              <a:cs typeface="Calibri"/>
              <a:sym typeface="Calibri"/>
            </a:endParaRPr>
          </a:p>
        </p:txBody>
      </p:sp>
      <p:sp>
        <p:nvSpPr>
          <p:cNvPr id="138" name="Google Shape;138;p5"/>
          <p:cNvSpPr/>
          <p:nvPr/>
        </p:nvSpPr>
        <p:spPr>
          <a:xfrm>
            <a:off x="5339817" y="2818273"/>
            <a:ext cx="485356" cy="14626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Calibri"/>
              <a:buNone/>
            </a:pPr>
            <a:r>
              <a:rPr lang="en-US" sz="2400" u="sng">
                <a:solidFill>
                  <a:schemeClr val="hlink"/>
                </a:solidFill>
                <a:hlinkClick r:id="rId3"/>
              </a:rPr>
              <a:t>dataexplorer.oceanobservatories.org/#ooi/array/CE/platform_type/profiling-assets/downloads?instrument_type_id=NUTNR&amp;parameter_id=124</a:t>
            </a:r>
            <a:endParaRPr sz="2400"/>
          </a:p>
        </p:txBody>
      </p:sp>
      <p:pic>
        <p:nvPicPr>
          <p:cNvPr descr="Graphical user interface, text, application, email&#10;&#10;Description automatically generated" id="145" name="Google Shape;145;p6"/>
          <p:cNvPicPr preferRelativeResize="0"/>
          <p:nvPr>
            <p:ph idx="1" type="body"/>
          </p:nvPr>
        </p:nvPicPr>
        <p:blipFill rotWithShape="1">
          <a:blip r:embed="rId4">
            <a:alphaModFix/>
          </a:blip>
          <a:srcRect b="0" l="0" r="0" t="0"/>
          <a:stretch/>
        </p:blipFill>
        <p:spPr>
          <a:xfrm>
            <a:off x="2303479" y="1825625"/>
            <a:ext cx="7585041" cy="4351338"/>
          </a:xfrm>
          <a:prstGeom prst="rect">
            <a:avLst/>
          </a:prstGeom>
          <a:noFill/>
          <a:ln>
            <a:noFill/>
          </a:ln>
        </p:spPr>
      </p:pic>
      <p:sp>
        <p:nvSpPr>
          <p:cNvPr id="146" name="Google Shape;146;p6"/>
          <p:cNvSpPr/>
          <p:nvPr/>
        </p:nvSpPr>
        <p:spPr>
          <a:xfrm>
            <a:off x="440330" y="3299277"/>
            <a:ext cx="2484353" cy="830997"/>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Click on “</a:t>
            </a:r>
            <a:r>
              <a:rPr b="0" i="0" lang="en-US" sz="1600" u="none" cap="none" strike="noStrike">
                <a:solidFill>
                  <a:schemeClr val="dk1"/>
                </a:solidFill>
                <a:highlight>
                  <a:srgbClr val="FFFF00"/>
                </a:highlight>
                <a:latin typeface="Calibri"/>
                <a:ea typeface="Calibri"/>
                <a:cs typeface="Calibri"/>
                <a:sym typeface="Calibri"/>
              </a:rPr>
              <a:t>Downloads by deployment</a:t>
            </a:r>
            <a:r>
              <a:rPr b="0" i="0" lang="en-US" sz="1600" u="none" cap="none" strike="noStrike">
                <a:solidFill>
                  <a:schemeClr val="dk1"/>
                </a:solidFill>
                <a:latin typeface="Calibri"/>
                <a:ea typeface="Calibri"/>
                <a:cs typeface="Calibri"/>
                <a:sym typeface="Calibri"/>
              </a:rPr>
              <a:t>” in the Shallow Profiler (SFO1B) box</a:t>
            </a:r>
            <a:endParaRPr b="0" i="0" sz="1600" u="none" cap="none" strike="noStrike">
              <a:solidFill>
                <a:schemeClr val="dk1"/>
              </a:solidFill>
              <a:latin typeface="Calibri"/>
              <a:ea typeface="Calibri"/>
              <a:cs typeface="Calibri"/>
              <a:sym typeface="Calibri"/>
            </a:endParaRPr>
          </a:p>
        </p:txBody>
      </p:sp>
      <p:sp>
        <p:nvSpPr>
          <p:cNvPr id="147" name="Google Shape;147;p6"/>
          <p:cNvSpPr/>
          <p:nvPr/>
        </p:nvSpPr>
        <p:spPr>
          <a:xfrm>
            <a:off x="4316435" y="3881820"/>
            <a:ext cx="688333" cy="2693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u="sng">
                <a:solidFill>
                  <a:schemeClr val="hlink"/>
                </a:solidFill>
                <a:latin typeface="Calibri"/>
                <a:ea typeface="Calibri"/>
                <a:cs typeface="Calibri"/>
                <a:sym typeface="Calibri"/>
                <a:hlinkClick r:id="rId3"/>
              </a:rPr>
              <a:t>dataexplorer.oceanobservatories.org/#metadata/103775/station/124/sensor/downloads</a:t>
            </a:r>
            <a:endParaRPr sz="2000"/>
          </a:p>
        </p:txBody>
      </p:sp>
      <p:pic>
        <p:nvPicPr>
          <p:cNvPr descr="Graphical user interface, text, application, email&#10;&#10;Description automatically generated" id="154" name="Google Shape;154;p7"/>
          <p:cNvPicPr preferRelativeResize="0"/>
          <p:nvPr>
            <p:ph idx="1" type="body"/>
          </p:nvPr>
        </p:nvPicPr>
        <p:blipFill rotWithShape="1">
          <a:blip r:embed="rId4">
            <a:alphaModFix/>
          </a:blip>
          <a:srcRect b="0" l="0" r="0" t="0"/>
          <a:stretch/>
        </p:blipFill>
        <p:spPr>
          <a:xfrm>
            <a:off x="2015883" y="1825625"/>
            <a:ext cx="8160233" cy="4351338"/>
          </a:xfrm>
          <a:prstGeom prst="rect">
            <a:avLst/>
          </a:prstGeom>
          <a:noFill/>
          <a:ln>
            <a:noFill/>
          </a:ln>
        </p:spPr>
      </p:pic>
      <p:sp>
        <p:nvSpPr>
          <p:cNvPr id="155" name="Google Shape;155;p7"/>
          <p:cNvSpPr/>
          <p:nvPr/>
        </p:nvSpPr>
        <p:spPr>
          <a:xfrm>
            <a:off x="418740" y="5738823"/>
            <a:ext cx="2941708" cy="5847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Click on the ‘</a:t>
            </a:r>
            <a:r>
              <a:rPr b="0" i="0" lang="en-US" sz="1600" u="none" cap="none" strike="noStrike">
                <a:solidFill>
                  <a:schemeClr val="dk1"/>
                </a:solidFill>
                <a:highlight>
                  <a:srgbClr val="FFFF00"/>
                </a:highlight>
                <a:latin typeface="Calibri"/>
                <a:ea typeface="Calibri"/>
                <a:cs typeface="Calibri"/>
                <a:sym typeface="Calibri"/>
              </a:rPr>
              <a:t>Downloads</a:t>
            </a:r>
            <a:r>
              <a:rPr b="0" i="0" lang="en-US" sz="1600" u="none" cap="none" strike="noStrike">
                <a:solidFill>
                  <a:schemeClr val="dk1"/>
                </a:solidFill>
                <a:latin typeface="Calibri"/>
                <a:ea typeface="Calibri"/>
                <a:cs typeface="Calibri"/>
                <a:sym typeface="Calibri"/>
              </a:rPr>
              <a:t>’ button for Deployment 0007</a:t>
            </a:r>
            <a:endParaRPr b="0" i="0" sz="1600" u="none" cap="none" strike="noStrike">
              <a:solidFill>
                <a:schemeClr val="dk1"/>
              </a:solidFill>
              <a:latin typeface="Calibri"/>
              <a:ea typeface="Calibri"/>
              <a:cs typeface="Calibri"/>
              <a:sym typeface="Calibri"/>
            </a:endParaRPr>
          </a:p>
        </p:txBody>
      </p:sp>
      <p:sp>
        <p:nvSpPr>
          <p:cNvPr id="156" name="Google Shape;156;p7"/>
          <p:cNvSpPr/>
          <p:nvPr/>
        </p:nvSpPr>
        <p:spPr>
          <a:xfrm>
            <a:off x="2437757" y="5322795"/>
            <a:ext cx="688333" cy="2693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Graphical user interface, text, application, email&#10;&#10;Description automatically generated" id="162" name="Google Shape;162;p8"/>
          <p:cNvPicPr preferRelativeResize="0"/>
          <p:nvPr>
            <p:ph idx="1" type="body"/>
          </p:nvPr>
        </p:nvPicPr>
        <p:blipFill rotWithShape="1">
          <a:blip r:embed="rId3">
            <a:alphaModFix/>
          </a:blip>
          <a:srcRect b="0" l="0" r="0" t="0"/>
          <a:stretch/>
        </p:blipFill>
        <p:spPr>
          <a:xfrm>
            <a:off x="2005972" y="1825625"/>
            <a:ext cx="8180056" cy="4351338"/>
          </a:xfrm>
          <a:prstGeom prst="rect">
            <a:avLst/>
          </a:prstGeom>
          <a:noFill/>
          <a:ln>
            <a:noFill/>
          </a:ln>
        </p:spPr>
      </p:pic>
      <p:sp>
        <p:nvSpPr>
          <p:cNvPr id="163" name="Google Shape;16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dataexplorer.oceanobservatories.org/#metadata/103775/station/124/sensor/downloads</a:t>
            </a:r>
            <a:endParaRPr sz="2000"/>
          </a:p>
        </p:txBody>
      </p:sp>
      <p:sp>
        <p:nvSpPr>
          <p:cNvPr id="164" name="Google Shape;164;p8"/>
          <p:cNvSpPr/>
          <p:nvPr/>
        </p:nvSpPr>
        <p:spPr>
          <a:xfrm>
            <a:off x="-309188" y="-1752792"/>
            <a:ext cx="10975571"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and then</a:t>
            </a:r>
            <a:endParaRPr b="0" i="0" sz="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http://erddap-goldcopy.dataexplorer.oceanobservatories.org/erddap/tabledap/CE04OSPS-SF01B-4A-NUTNRA102-nutnr_a_sample-streamed-deployment0007.html</a:t>
            </a:r>
            <a:endParaRPr b="0" i="0" sz="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65" name="Google Shape;165;p8"/>
          <p:cNvSpPr/>
          <p:nvPr/>
        </p:nvSpPr>
        <p:spPr>
          <a:xfrm>
            <a:off x="418740" y="5738823"/>
            <a:ext cx="2941708" cy="584775"/>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Click on the ‘</a:t>
            </a:r>
            <a:r>
              <a:rPr b="0" i="0" lang="en-US" sz="1600" u="none" cap="none" strike="noStrike">
                <a:solidFill>
                  <a:schemeClr val="dk1"/>
                </a:solidFill>
                <a:highlight>
                  <a:srgbClr val="FFFF00"/>
                </a:highlight>
                <a:latin typeface="Calibri"/>
                <a:ea typeface="Calibri"/>
                <a:cs typeface="Calibri"/>
                <a:sym typeface="Calibri"/>
              </a:rPr>
              <a:t>Downloads</a:t>
            </a:r>
            <a:r>
              <a:rPr b="0" i="0" lang="en-US" sz="1600" u="none" cap="none" strike="noStrike">
                <a:solidFill>
                  <a:schemeClr val="dk1"/>
                </a:solidFill>
                <a:latin typeface="Calibri"/>
                <a:ea typeface="Calibri"/>
                <a:cs typeface="Calibri"/>
                <a:sym typeface="Calibri"/>
              </a:rPr>
              <a:t>’ button for Deployment 0007</a:t>
            </a:r>
            <a:endParaRPr b="0" i="0" sz="1600" u="none" cap="none" strike="noStrike">
              <a:solidFill>
                <a:schemeClr val="dk1"/>
              </a:solidFill>
              <a:latin typeface="Calibri"/>
              <a:ea typeface="Calibri"/>
              <a:cs typeface="Calibri"/>
              <a:sym typeface="Calibri"/>
            </a:endParaRPr>
          </a:p>
        </p:txBody>
      </p:sp>
      <p:sp>
        <p:nvSpPr>
          <p:cNvPr id="166" name="Google Shape;166;p8"/>
          <p:cNvSpPr/>
          <p:nvPr/>
        </p:nvSpPr>
        <p:spPr>
          <a:xfrm>
            <a:off x="2387882" y="5322795"/>
            <a:ext cx="688333" cy="2693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Font typeface="Calibri"/>
              <a:buNone/>
            </a:pPr>
            <a:r>
              <a:rPr lang="en-US" sz="2000">
                <a:latin typeface="Calibri"/>
                <a:ea typeface="Calibri"/>
                <a:cs typeface="Calibri"/>
                <a:sym typeface="Calibri"/>
              </a:rPr>
              <a:t>dataexplorer.oceanobservatories.org/#metadata/103775/station/124/sensor/downloads</a:t>
            </a:r>
            <a:endParaRPr sz="2000"/>
          </a:p>
        </p:txBody>
      </p:sp>
      <p:pic>
        <p:nvPicPr>
          <p:cNvPr descr="Graphical user interface, text, application, email&#10;&#10;Description automatically generated" id="173" name="Google Shape;173;p9"/>
          <p:cNvPicPr preferRelativeResize="0"/>
          <p:nvPr>
            <p:ph idx="1" type="body"/>
          </p:nvPr>
        </p:nvPicPr>
        <p:blipFill rotWithShape="1">
          <a:blip r:embed="rId3">
            <a:alphaModFix/>
          </a:blip>
          <a:srcRect b="0" l="0" r="0" t="0"/>
          <a:stretch/>
        </p:blipFill>
        <p:spPr>
          <a:xfrm>
            <a:off x="2005972" y="1825625"/>
            <a:ext cx="8180056" cy="4351338"/>
          </a:xfrm>
          <a:prstGeom prst="rect">
            <a:avLst/>
          </a:prstGeom>
          <a:noFill/>
          <a:ln>
            <a:noFill/>
          </a:ln>
        </p:spPr>
      </p:pic>
      <p:sp>
        <p:nvSpPr>
          <p:cNvPr id="174" name="Google Shape;174;p9"/>
          <p:cNvSpPr/>
          <p:nvPr/>
        </p:nvSpPr>
        <p:spPr>
          <a:xfrm>
            <a:off x="2387882" y="5322795"/>
            <a:ext cx="688333" cy="269393"/>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9"/>
          <p:cNvSpPr/>
          <p:nvPr/>
        </p:nvSpPr>
        <p:spPr>
          <a:xfrm>
            <a:off x="104223" y="2950698"/>
            <a:ext cx="2627825" cy="830997"/>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Calibri"/>
                <a:ea typeface="Calibri"/>
                <a:cs typeface="Calibri"/>
                <a:sym typeface="Calibri"/>
              </a:rPr>
              <a:t>Click on the ‘</a:t>
            </a:r>
            <a:r>
              <a:rPr b="0" i="0" lang="en-US" sz="1600" u="none" cap="none" strike="noStrike">
                <a:solidFill>
                  <a:schemeClr val="dk1"/>
                </a:solidFill>
                <a:highlight>
                  <a:srgbClr val="FFFF00"/>
                </a:highlight>
                <a:latin typeface="Calibri"/>
                <a:ea typeface="Calibri"/>
                <a:cs typeface="Calibri"/>
                <a:sym typeface="Calibri"/>
              </a:rPr>
              <a:t>Dataset</a:t>
            </a:r>
            <a:r>
              <a:rPr b="0" i="0" lang="en-US" sz="1600" u="none" cap="none" strike="noStrike">
                <a:solidFill>
                  <a:schemeClr val="dk1"/>
                </a:solidFill>
                <a:latin typeface="Calibri"/>
                <a:ea typeface="Calibri"/>
                <a:cs typeface="Calibri"/>
                <a:sym typeface="Calibri"/>
              </a:rPr>
              <a:t>’ button to the right of the ERDDAP line in the popup window”</a:t>
            </a:r>
            <a:endParaRPr b="0" i="0" sz="1600" u="none" cap="none" strike="noStrike">
              <a:solidFill>
                <a:schemeClr val="dk1"/>
              </a:solidFill>
              <a:latin typeface="Calibri"/>
              <a:ea typeface="Calibri"/>
              <a:cs typeface="Calibri"/>
              <a:sym typeface="Calibri"/>
            </a:endParaRPr>
          </a:p>
        </p:txBody>
      </p:sp>
      <p:sp>
        <p:nvSpPr>
          <p:cNvPr id="176" name="Google Shape;176;p9"/>
          <p:cNvSpPr/>
          <p:nvPr/>
        </p:nvSpPr>
        <p:spPr>
          <a:xfrm>
            <a:off x="3016281" y="4282852"/>
            <a:ext cx="688333" cy="2693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2022-03-05T01:56:16Z</dcterms:created>
  <dc:creator>Walsh, Ian</dc:creator>
</cp:coreProperties>
</file>